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6A7B8-CBCF-4195-9D11-6831570E28E1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E295-2420-4481-BC6C-F051FCE93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31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6A7B8-CBCF-4195-9D11-6831570E28E1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E295-2420-4481-BC6C-F051FCE93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086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6A7B8-CBCF-4195-9D11-6831570E28E1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E295-2420-4481-BC6C-F051FCE93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44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6A7B8-CBCF-4195-9D11-6831570E28E1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E295-2420-4481-BC6C-F051FCE93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394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6A7B8-CBCF-4195-9D11-6831570E28E1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E295-2420-4481-BC6C-F051FCE93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69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6A7B8-CBCF-4195-9D11-6831570E28E1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E295-2420-4481-BC6C-F051FCE93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245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6A7B8-CBCF-4195-9D11-6831570E28E1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E295-2420-4481-BC6C-F051FCE93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34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6A7B8-CBCF-4195-9D11-6831570E28E1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E295-2420-4481-BC6C-F051FCE93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586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6A7B8-CBCF-4195-9D11-6831570E28E1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E295-2420-4481-BC6C-F051FCE93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39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6A7B8-CBCF-4195-9D11-6831570E28E1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E295-2420-4481-BC6C-F051FCE93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0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6A7B8-CBCF-4195-9D11-6831570E28E1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E295-2420-4481-BC6C-F051FCE93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02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6A7B8-CBCF-4195-9D11-6831570E28E1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5E295-2420-4481-BC6C-F051FCE93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589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22362"/>
            <a:ext cx="7772400" cy="3168283"/>
          </a:xfrm>
        </p:spPr>
        <p:txBody>
          <a:bodyPr>
            <a:normAutofit/>
          </a:bodyPr>
          <a:lstStyle/>
          <a:p>
            <a:r>
              <a:rPr lang="en-US" altLang="ja-JP" sz="4800" dirty="0"/>
              <a:t>FUTABA</a:t>
            </a:r>
            <a:br>
              <a:rPr lang="en-US" altLang="ja-JP" sz="4800" dirty="0"/>
            </a:br>
            <a:r>
              <a:rPr lang="en-US" altLang="ja-JP" sz="4800" dirty="0"/>
              <a:t>Communication</a:t>
            </a:r>
            <a:r>
              <a:rPr lang="ja-JP" altLang="en-US" sz="4800" dirty="0"/>
              <a:t> </a:t>
            </a:r>
            <a:r>
              <a:rPr lang="en-US" altLang="ja-JP" sz="4800" dirty="0"/>
              <a:t>Plan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402574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1363" y="0"/>
            <a:ext cx="7886700" cy="1325563"/>
          </a:xfrm>
        </p:spPr>
        <p:txBody>
          <a:bodyPr/>
          <a:lstStyle/>
          <a:p>
            <a:r>
              <a:rPr kumimoji="1" lang="en-US" altLang="ja-JP" dirty="0"/>
              <a:t>CW Beacon Format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278092"/>
              </p:ext>
            </p:extLst>
          </p:nvPr>
        </p:nvGraphicFramePr>
        <p:xfrm>
          <a:off x="628650" y="2037718"/>
          <a:ext cx="354964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1608">
                  <a:extLst>
                    <a:ext uri="{9D8B030D-6E8A-4147-A177-3AD203B41FA5}">
                      <a16:colId xmlns:a16="http://schemas.microsoft.com/office/drawing/2014/main" val="3489504081"/>
                    </a:ext>
                  </a:extLst>
                </a:gridCol>
                <a:gridCol w="591608">
                  <a:extLst>
                    <a:ext uri="{9D8B030D-6E8A-4147-A177-3AD203B41FA5}">
                      <a16:colId xmlns:a16="http://schemas.microsoft.com/office/drawing/2014/main" val="1778018370"/>
                    </a:ext>
                  </a:extLst>
                </a:gridCol>
                <a:gridCol w="591608">
                  <a:extLst>
                    <a:ext uri="{9D8B030D-6E8A-4147-A177-3AD203B41FA5}">
                      <a16:colId xmlns:a16="http://schemas.microsoft.com/office/drawing/2014/main" val="3007686358"/>
                    </a:ext>
                  </a:extLst>
                </a:gridCol>
                <a:gridCol w="591608">
                  <a:extLst>
                    <a:ext uri="{9D8B030D-6E8A-4147-A177-3AD203B41FA5}">
                      <a16:colId xmlns:a16="http://schemas.microsoft.com/office/drawing/2014/main" val="218274481"/>
                    </a:ext>
                  </a:extLst>
                </a:gridCol>
                <a:gridCol w="591608">
                  <a:extLst>
                    <a:ext uri="{9D8B030D-6E8A-4147-A177-3AD203B41FA5}">
                      <a16:colId xmlns:a16="http://schemas.microsoft.com/office/drawing/2014/main" val="3235601295"/>
                    </a:ext>
                  </a:extLst>
                </a:gridCol>
                <a:gridCol w="591608">
                  <a:extLst>
                    <a:ext uri="{9D8B030D-6E8A-4147-A177-3AD203B41FA5}">
                      <a16:colId xmlns:a16="http://schemas.microsoft.com/office/drawing/2014/main" val="2304787872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Call Sign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669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J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W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342279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082587"/>
              </p:ext>
            </p:extLst>
          </p:nvPr>
        </p:nvGraphicFramePr>
        <p:xfrm>
          <a:off x="5196114" y="2037718"/>
          <a:ext cx="354964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1608">
                  <a:extLst>
                    <a:ext uri="{9D8B030D-6E8A-4147-A177-3AD203B41FA5}">
                      <a16:colId xmlns:a16="http://schemas.microsoft.com/office/drawing/2014/main" val="3489504081"/>
                    </a:ext>
                  </a:extLst>
                </a:gridCol>
                <a:gridCol w="591608">
                  <a:extLst>
                    <a:ext uri="{9D8B030D-6E8A-4147-A177-3AD203B41FA5}">
                      <a16:colId xmlns:a16="http://schemas.microsoft.com/office/drawing/2014/main" val="1778018370"/>
                    </a:ext>
                  </a:extLst>
                </a:gridCol>
                <a:gridCol w="591608">
                  <a:extLst>
                    <a:ext uri="{9D8B030D-6E8A-4147-A177-3AD203B41FA5}">
                      <a16:colId xmlns:a16="http://schemas.microsoft.com/office/drawing/2014/main" val="3007686358"/>
                    </a:ext>
                  </a:extLst>
                </a:gridCol>
                <a:gridCol w="591608">
                  <a:extLst>
                    <a:ext uri="{9D8B030D-6E8A-4147-A177-3AD203B41FA5}">
                      <a16:colId xmlns:a16="http://schemas.microsoft.com/office/drawing/2014/main" val="218274481"/>
                    </a:ext>
                  </a:extLst>
                </a:gridCol>
                <a:gridCol w="591608">
                  <a:extLst>
                    <a:ext uri="{9D8B030D-6E8A-4147-A177-3AD203B41FA5}">
                      <a16:colId xmlns:a16="http://schemas.microsoft.com/office/drawing/2014/main" val="3235601295"/>
                    </a:ext>
                  </a:extLst>
                </a:gridCol>
                <a:gridCol w="591608">
                  <a:extLst>
                    <a:ext uri="{9D8B030D-6E8A-4147-A177-3AD203B41FA5}">
                      <a16:colId xmlns:a16="http://schemas.microsoft.com/office/drawing/2014/main" val="2304787872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Satellite Name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669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F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U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A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342279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8A83BF24-743B-42BD-8AA8-C9114CA88866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49448541"/>
              </p:ext>
            </p:extLst>
          </p:nvPr>
        </p:nvGraphicFramePr>
        <p:xfrm>
          <a:off x="269420" y="3429001"/>
          <a:ext cx="8748798" cy="2671122"/>
        </p:xfrm>
        <a:graphic>
          <a:graphicData uri="http://schemas.openxmlformats.org/drawingml/2006/table">
            <a:tbl>
              <a:tblPr/>
              <a:tblGrid>
                <a:gridCol w="542944">
                  <a:extLst>
                    <a:ext uri="{9D8B030D-6E8A-4147-A177-3AD203B41FA5}">
                      <a16:colId xmlns:a16="http://schemas.microsoft.com/office/drawing/2014/main" val="704458779"/>
                    </a:ext>
                  </a:extLst>
                </a:gridCol>
                <a:gridCol w="542944">
                  <a:extLst>
                    <a:ext uri="{9D8B030D-6E8A-4147-A177-3AD203B41FA5}">
                      <a16:colId xmlns:a16="http://schemas.microsoft.com/office/drawing/2014/main" val="399728587"/>
                    </a:ext>
                  </a:extLst>
                </a:gridCol>
                <a:gridCol w="542944">
                  <a:extLst>
                    <a:ext uri="{9D8B030D-6E8A-4147-A177-3AD203B41FA5}">
                      <a16:colId xmlns:a16="http://schemas.microsoft.com/office/drawing/2014/main" val="2102098087"/>
                    </a:ext>
                  </a:extLst>
                </a:gridCol>
                <a:gridCol w="526080">
                  <a:extLst>
                    <a:ext uri="{9D8B030D-6E8A-4147-A177-3AD203B41FA5}">
                      <a16:colId xmlns:a16="http://schemas.microsoft.com/office/drawing/2014/main" val="2738144793"/>
                    </a:ext>
                  </a:extLst>
                </a:gridCol>
                <a:gridCol w="559808">
                  <a:extLst>
                    <a:ext uri="{9D8B030D-6E8A-4147-A177-3AD203B41FA5}">
                      <a16:colId xmlns:a16="http://schemas.microsoft.com/office/drawing/2014/main" val="3102598927"/>
                    </a:ext>
                  </a:extLst>
                </a:gridCol>
                <a:gridCol w="542944">
                  <a:extLst>
                    <a:ext uri="{9D8B030D-6E8A-4147-A177-3AD203B41FA5}">
                      <a16:colId xmlns:a16="http://schemas.microsoft.com/office/drawing/2014/main" val="1814170369"/>
                    </a:ext>
                  </a:extLst>
                </a:gridCol>
                <a:gridCol w="960510">
                  <a:extLst>
                    <a:ext uri="{9D8B030D-6E8A-4147-A177-3AD203B41FA5}">
                      <a16:colId xmlns:a16="http://schemas.microsoft.com/office/drawing/2014/main" val="1850196894"/>
                    </a:ext>
                  </a:extLst>
                </a:gridCol>
                <a:gridCol w="739014">
                  <a:extLst>
                    <a:ext uri="{9D8B030D-6E8A-4147-A177-3AD203B41FA5}">
                      <a16:colId xmlns:a16="http://schemas.microsoft.com/office/drawing/2014/main" val="1905251070"/>
                    </a:ext>
                  </a:extLst>
                </a:gridCol>
                <a:gridCol w="697362">
                  <a:extLst>
                    <a:ext uri="{9D8B030D-6E8A-4147-A177-3AD203B41FA5}">
                      <a16:colId xmlns:a16="http://schemas.microsoft.com/office/drawing/2014/main" val="2751572934"/>
                    </a:ext>
                  </a:extLst>
                </a:gridCol>
                <a:gridCol w="697362">
                  <a:extLst>
                    <a:ext uri="{9D8B030D-6E8A-4147-A177-3AD203B41FA5}">
                      <a16:colId xmlns:a16="http://schemas.microsoft.com/office/drawing/2014/main" val="2489056286"/>
                    </a:ext>
                  </a:extLst>
                </a:gridCol>
                <a:gridCol w="544962">
                  <a:extLst>
                    <a:ext uri="{9D8B030D-6E8A-4147-A177-3AD203B41FA5}">
                      <a16:colId xmlns:a16="http://schemas.microsoft.com/office/drawing/2014/main" val="1743887203"/>
                    </a:ext>
                  </a:extLst>
                </a:gridCol>
                <a:gridCol w="1002162">
                  <a:extLst>
                    <a:ext uri="{9D8B030D-6E8A-4147-A177-3AD203B41FA5}">
                      <a16:colId xmlns:a16="http://schemas.microsoft.com/office/drawing/2014/main" val="1151783149"/>
                    </a:ext>
                  </a:extLst>
                </a:gridCol>
                <a:gridCol w="849762">
                  <a:extLst>
                    <a:ext uri="{9D8B030D-6E8A-4147-A177-3AD203B41FA5}">
                      <a16:colId xmlns:a16="http://schemas.microsoft.com/office/drawing/2014/main" val="3781234538"/>
                    </a:ext>
                  </a:extLst>
                </a:gridCol>
              </a:tblGrid>
              <a:tr h="438028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House Keeping Data</a:t>
                      </a:r>
                    </a:p>
                  </a:txBody>
                  <a:tcPr marL="91059" marR="91059" marT="45530" marB="455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</a:endParaRPr>
                    </a:p>
                  </a:txBody>
                  <a:tcPr marL="91059" marR="91059" marT="45530" marB="455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387755"/>
                  </a:ext>
                </a:extLst>
              </a:tr>
              <a:tr h="1225476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Voltage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of</a:t>
                      </a:r>
                    </a:p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Battery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ゴシック" panose="020B0609070205080204" pitchFamily="49" charset="-128"/>
                      </a:endParaRPr>
                    </a:p>
                  </a:txBody>
                  <a:tcPr marL="91059" marR="91059" marT="45530" marB="455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Temperature of Battery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ゴシック" panose="020B0609070205080204" pitchFamily="49" charset="-128"/>
                      </a:endParaRPr>
                    </a:p>
                  </a:txBody>
                  <a:tcPr marL="91059" marR="91059" marT="45530" marB="4553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Temperature</a:t>
                      </a:r>
                    </a:p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of Communicator</a:t>
                      </a:r>
                    </a:p>
                  </a:txBody>
                  <a:tcPr marL="91059" marR="91059" marT="45530" marB="4553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Detection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of Expanding Antenna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ゴシック" panose="020B0609070205080204" pitchFamily="49" charset="-128"/>
                      </a:endParaRPr>
                    </a:p>
                    <a:p>
                      <a:pPr algn="ctr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ゴシック" panose="020B0609070205080204" pitchFamily="49" charset="-128"/>
                      </a:endParaRPr>
                    </a:p>
                  </a:txBody>
                  <a:tcPr marL="5781" marR="5781" marT="5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Success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or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Failure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of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Uplink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ゴシック" panose="020B0609070205080204" pitchFamily="49" charset="-128"/>
                      </a:endParaRPr>
                    </a:p>
                    <a:p>
                      <a:pPr algn="ctr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ゴシック" panose="020B0609070205080204" pitchFamily="49" charset="-128"/>
                      </a:endParaRPr>
                    </a:p>
                  </a:txBody>
                  <a:tcPr marL="5781" marR="5781" marT="5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The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number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of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reset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ゴシック" panose="020B0609070205080204" pitchFamily="49" charset="-128"/>
                      </a:endParaRPr>
                    </a:p>
                    <a:p>
                      <a:pPr algn="ctr" rtl="0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ゴシック" panose="020B0609070205080204" pitchFamily="49" charset="-128"/>
                      </a:endParaRPr>
                    </a:p>
                  </a:txBody>
                  <a:tcPr marL="5781" marR="5781" marT="5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ADCS</a:t>
                      </a:r>
                      <a:b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</a:b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Control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ゴシック" panose="020B0609070205080204" pitchFamily="49" charset="-128"/>
                      </a:endParaRPr>
                    </a:p>
                  </a:txBody>
                  <a:tcPr marL="5781" marR="5781" marT="5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Camera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ゴシック" panose="020B0609070205080204" pitchFamily="49" charset="-128"/>
                      </a:endParaRPr>
                    </a:p>
                  </a:txBody>
                  <a:tcPr marL="5781" marR="5781" marT="5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Sensing 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Occurring Whisker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ゴシック" panose="020B0609070205080204" pitchFamily="49" charset="-128"/>
                      </a:endParaRPr>
                    </a:p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ゴシック" panose="020B0609070205080204" pitchFamily="49" charset="-128"/>
                      </a:endParaRPr>
                    </a:p>
                  </a:txBody>
                  <a:tcPr marL="5781" marR="5781" marT="5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UV</a:t>
                      </a:r>
                    </a:p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 panose="020B0609070205080204" pitchFamily="49" charset="-128"/>
                        </a:rPr>
                        <a:t>Sensor</a:t>
                      </a:r>
                    </a:p>
                  </a:txBody>
                  <a:tcPr marL="5781" marR="5781" marT="5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510218"/>
                  </a:ext>
                </a:extLst>
              </a:tr>
              <a:tr h="4982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5781" marR="5781" marT="5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5781" marR="5781" marT="5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5781" marR="5781" marT="5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5781" marR="5781" marT="5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5781" marR="5781" marT="5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5781" marR="5781" marT="5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5781" marR="5781" marT="5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8</a:t>
                      </a:r>
                    </a:p>
                  </a:txBody>
                  <a:tcPr marL="5781" marR="5781" marT="5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5781" marR="5781" marT="5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10</a:t>
                      </a:r>
                    </a:p>
                  </a:txBody>
                  <a:tcPr marL="5781" marR="5781" marT="5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12</a:t>
                      </a:r>
                    </a:p>
                  </a:txBody>
                  <a:tcPr marL="5781" marR="5781" marT="5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13</a:t>
                      </a:r>
                    </a:p>
                  </a:txBody>
                  <a:tcPr marL="5781" marR="5781" marT="5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14</a:t>
                      </a:r>
                    </a:p>
                  </a:txBody>
                  <a:tcPr marL="5781" marR="5781" marT="5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693738"/>
                  </a:ext>
                </a:extLst>
              </a:tr>
              <a:tr h="5093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5781" marR="5781" marT="5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5781" marR="5781" marT="5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5781" marR="5781" marT="5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5781" marR="5781" marT="5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5781" marR="5781" marT="5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5781" marR="5781" marT="5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5781" marR="5781" marT="5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5781" marR="5781" marT="5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5781" marR="5781" marT="5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5781" marR="5781" marT="5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5781" marR="5781" marT="5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5781" marR="5781" marT="5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5781" marR="5781" marT="5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413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565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964975EC-1852-428A-ACBD-8BF36555FC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82420"/>
              </p:ext>
            </p:extLst>
          </p:nvPr>
        </p:nvGraphicFramePr>
        <p:xfrm>
          <a:off x="1649046" y="565230"/>
          <a:ext cx="5903464" cy="572753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09204">
                  <a:extLst>
                    <a:ext uri="{9D8B030D-6E8A-4147-A177-3AD203B41FA5}">
                      <a16:colId xmlns:a16="http://schemas.microsoft.com/office/drawing/2014/main" val="1769224355"/>
                    </a:ext>
                  </a:extLst>
                </a:gridCol>
                <a:gridCol w="2673442">
                  <a:extLst>
                    <a:ext uri="{9D8B030D-6E8A-4147-A177-3AD203B41FA5}">
                      <a16:colId xmlns:a16="http://schemas.microsoft.com/office/drawing/2014/main" val="3091249544"/>
                    </a:ext>
                  </a:extLst>
                </a:gridCol>
                <a:gridCol w="1017716">
                  <a:extLst>
                    <a:ext uri="{9D8B030D-6E8A-4147-A177-3AD203B41FA5}">
                      <a16:colId xmlns:a16="http://schemas.microsoft.com/office/drawing/2014/main" val="1484475624"/>
                    </a:ext>
                  </a:extLst>
                </a:gridCol>
                <a:gridCol w="1103102">
                  <a:extLst>
                    <a:ext uri="{9D8B030D-6E8A-4147-A177-3AD203B41FA5}">
                      <a16:colId xmlns:a16="http://schemas.microsoft.com/office/drawing/2014/main" val="1455934195"/>
                    </a:ext>
                  </a:extLst>
                </a:gridCol>
              </a:tblGrid>
              <a:tr h="7636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Call</a:t>
                      </a:r>
                      <a:br>
                        <a:rPr lang="en-US" sz="1500" u="none" strike="noStrike">
                          <a:effectLst/>
                        </a:rPr>
                      </a:br>
                      <a:r>
                        <a:rPr lang="en-US" sz="1500" u="none" strike="noStrike">
                          <a:effectLst/>
                        </a:rPr>
                        <a:t>Number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596" marR="10596" marT="10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Data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596" marR="10596" marT="10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>
                          <a:effectLst/>
                        </a:rPr>
                        <a:t>　</a:t>
                      </a:r>
                      <a:endParaRPr lang="ja-JP" altLang="en-US" sz="1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596" marR="10596" marT="10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>
                          <a:effectLst/>
                        </a:rPr>
                        <a:t>　</a:t>
                      </a:r>
                      <a:endParaRPr lang="ja-JP" altLang="en-US" sz="1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596" marR="10596" marT="10596" marB="0" anchor="ctr"/>
                </a:tc>
                <a:extLst>
                  <a:ext uri="{0D108BD9-81ED-4DB2-BD59-A6C34878D82A}">
                    <a16:rowId xmlns:a16="http://schemas.microsoft.com/office/drawing/2014/main" val="1408234316"/>
                  </a:ext>
                </a:extLst>
              </a:tr>
              <a:tr h="3818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500" u="none" strike="noStrike">
                          <a:effectLst/>
                        </a:rPr>
                        <a:t>1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596" marR="10596" marT="1059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Voltage</a:t>
                      </a: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en-US" altLang="ja-J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of</a:t>
                      </a: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en-US" altLang="ja-J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Battery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7724" marR="77724" marT="38862" marB="3886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4bit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596" marR="10596" marT="1059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1byte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7724" marR="77724" marT="38862" marB="38862" anchor="ctr"/>
                </a:tc>
                <a:extLst>
                  <a:ext uri="{0D108BD9-81ED-4DB2-BD59-A6C34878D82A}">
                    <a16:rowId xmlns:a16="http://schemas.microsoft.com/office/drawing/2014/main" val="3972737964"/>
                  </a:ext>
                </a:extLst>
              </a:tr>
              <a:tr h="3818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500" u="none" strike="noStrike">
                          <a:effectLst/>
                        </a:rPr>
                        <a:t>2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596" marR="10596" marT="10596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4bit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596" marR="10596" marT="10596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560945"/>
                  </a:ext>
                </a:extLst>
              </a:tr>
              <a:tr h="3818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500" u="none" strike="noStrike">
                          <a:effectLst/>
                        </a:rPr>
                        <a:t>3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596" marR="10596" marT="1059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Temperature</a:t>
                      </a: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en-US" altLang="ja-J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of battery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7724" marR="77724" marT="38862" marB="3886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4bit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596" marR="10596" marT="1059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1byte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7724" marR="77724" marT="38862" marB="38862" anchor="ctr"/>
                </a:tc>
                <a:extLst>
                  <a:ext uri="{0D108BD9-81ED-4DB2-BD59-A6C34878D82A}">
                    <a16:rowId xmlns:a16="http://schemas.microsoft.com/office/drawing/2014/main" val="262390190"/>
                  </a:ext>
                </a:extLst>
              </a:tr>
              <a:tr h="3818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500" u="none" strike="noStrike">
                          <a:effectLst/>
                        </a:rPr>
                        <a:t>4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596" marR="10596" marT="10596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4bit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596" marR="10596" marT="10596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62772"/>
                  </a:ext>
                </a:extLst>
              </a:tr>
              <a:tr h="3818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500" u="none" strike="noStrike">
                          <a:effectLst/>
                        </a:rPr>
                        <a:t>5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596" marR="10596" marT="1059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Temperature</a:t>
                      </a: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en-US" altLang="ja-J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of</a:t>
                      </a: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en-US" altLang="ja-J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Communicator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7724" marR="77724" marT="38862" marB="3886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4bit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596" marR="10596" marT="1059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1byte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7724" marR="77724" marT="38862" marB="38862" anchor="ctr"/>
                </a:tc>
                <a:extLst>
                  <a:ext uri="{0D108BD9-81ED-4DB2-BD59-A6C34878D82A}">
                    <a16:rowId xmlns:a16="http://schemas.microsoft.com/office/drawing/2014/main" val="1321094662"/>
                  </a:ext>
                </a:extLst>
              </a:tr>
              <a:tr h="3818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500" u="none" strike="noStrike">
                          <a:effectLst/>
                        </a:rPr>
                        <a:t>6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596" marR="10596" marT="10596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4bit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596" marR="10596" marT="10596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289707"/>
                  </a:ext>
                </a:extLst>
              </a:tr>
              <a:tr h="3818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500" u="none" strike="noStrike">
                          <a:effectLst/>
                        </a:rPr>
                        <a:t>7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596" marR="10596" marT="10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Detection</a:t>
                      </a: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en-US" altLang="ja-J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of Expanding Antenna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10596" marR="10596" marT="10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1bit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596" marR="10596" marT="10596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1byte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7724" marR="77724" marT="38862" marB="38862" anchor="ctr"/>
                </a:tc>
                <a:extLst>
                  <a:ext uri="{0D108BD9-81ED-4DB2-BD59-A6C34878D82A}">
                    <a16:rowId xmlns:a16="http://schemas.microsoft.com/office/drawing/2014/main" val="2480412381"/>
                  </a:ext>
                </a:extLst>
              </a:tr>
              <a:tr h="3818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500" u="none" strike="noStrike">
                          <a:effectLst/>
                        </a:rPr>
                        <a:t>8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596" marR="10596" marT="10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Success</a:t>
                      </a: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en-US" altLang="ja-J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or</a:t>
                      </a: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en-US" altLang="ja-J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Failure</a:t>
                      </a: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en-US" altLang="ja-J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of</a:t>
                      </a: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en-US" altLang="ja-J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Uplink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10596" marR="10596" marT="10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1bit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596" marR="10596" marT="10596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29989"/>
                  </a:ext>
                </a:extLst>
              </a:tr>
              <a:tr h="3818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500" u="none" strike="noStrike">
                          <a:effectLst/>
                        </a:rPr>
                        <a:t>9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596" marR="10596" marT="10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The</a:t>
                      </a: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en-US" altLang="ja-J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number</a:t>
                      </a: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en-US" altLang="ja-J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of</a:t>
                      </a: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en-US" altLang="ja-J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reset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10596" marR="10596" marT="10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2bit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596" marR="10596" marT="10596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130634"/>
                  </a:ext>
                </a:extLst>
              </a:tr>
              <a:tr h="3818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500" u="none" strike="noStrike">
                          <a:effectLst/>
                        </a:rPr>
                        <a:t>10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596" marR="10596" marT="10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ADCS</a:t>
                      </a: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en-US" altLang="ja-J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control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10596" marR="10596" marT="10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2bit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596" marR="10596" marT="10596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057172"/>
                  </a:ext>
                </a:extLst>
              </a:tr>
              <a:tr h="3818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500" u="none" strike="noStrike">
                          <a:effectLst/>
                        </a:rPr>
                        <a:t>11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596" marR="10596" marT="1059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Reserving</a:t>
                      </a: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n-US" altLang="ja-J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Camera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10596" marR="10596" marT="10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500" u="none" strike="noStrike" dirty="0">
                          <a:effectLst/>
                        </a:rPr>
                        <a:t>2bit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596" marR="10596" marT="10596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731938"/>
                  </a:ext>
                </a:extLst>
              </a:tr>
              <a:tr h="3818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500" u="none" strike="noStrike">
                          <a:effectLst/>
                        </a:rPr>
                        <a:t>12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596" marR="10596" marT="1059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Sensing Occurring of Whisker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10596" marR="10596" marT="10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2bit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596" marR="10596" marT="1059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1byte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7724" marR="77724" marT="38862" marB="38862" anchor="ctr"/>
                </a:tc>
                <a:extLst>
                  <a:ext uri="{0D108BD9-81ED-4DB2-BD59-A6C34878D82A}">
                    <a16:rowId xmlns:a16="http://schemas.microsoft.com/office/drawing/2014/main" val="3361620741"/>
                  </a:ext>
                </a:extLst>
              </a:tr>
              <a:tr h="3818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500" u="none" strike="noStrike">
                          <a:effectLst/>
                        </a:rPr>
                        <a:t>13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596" marR="10596" marT="10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UV sensor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10596" marR="10596" marT="10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6bit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0596" marR="10596" marT="10596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680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400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8239BB6E-A9B6-4D00-A153-ECE9868A9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314329"/>
              </p:ext>
            </p:extLst>
          </p:nvPr>
        </p:nvGraphicFramePr>
        <p:xfrm>
          <a:off x="1218400" y="734203"/>
          <a:ext cx="6838497" cy="599313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35089">
                  <a:extLst>
                    <a:ext uri="{9D8B030D-6E8A-4147-A177-3AD203B41FA5}">
                      <a16:colId xmlns:a16="http://schemas.microsoft.com/office/drawing/2014/main" val="1592538762"/>
                    </a:ext>
                  </a:extLst>
                </a:gridCol>
                <a:gridCol w="1464960">
                  <a:extLst>
                    <a:ext uri="{9D8B030D-6E8A-4147-A177-3AD203B41FA5}">
                      <a16:colId xmlns:a16="http://schemas.microsoft.com/office/drawing/2014/main" val="3260181739"/>
                    </a:ext>
                  </a:extLst>
                </a:gridCol>
                <a:gridCol w="2536874">
                  <a:extLst>
                    <a:ext uri="{9D8B030D-6E8A-4147-A177-3AD203B41FA5}">
                      <a16:colId xmlns:a16="http://schemas.microsoft.com/office/drawing/2014/main" val="2816382294"/>
                    </a:ext>
                  </a:extLst>
                </a:gridCol>
                <a:gridCol w="2101574">
                  <a:extLst>
                    <a:ext uri="{9D8B030D-6E8A-4147-A177-3AD203B41FA5}">
                      <a16:colId xmlns:a16="http://schemas.microsoft.com/office/drawing/2014/main" val="1890730651"/>
                    </a:ext>
                  </a:extLst>
                </a:gridCol>
              </a:tblGrid>
              <a:tr h="15064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+mn-lt"/>
                        </a:rPr>
                        <a:t>Subsystems</a:t>
                      </a:r>
                      <a:r>
                        <a:rPr lang="ja-JP" altLang="en-US" sz="14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Contents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Details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795363"/>
                  </a:ext>
                </a:extLst>
              </a:tr>
              <a:tr h="225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OBC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Reset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Forcibly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+mn-lt"/>
                        </a:rPr>
                        <a:t>Reset Forcibly All Microcomputer of OBC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374247"/>
                  </a:ext>
                </a:extLst>
              </a:tr>
              <a:tr h="225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+mn-lt"/>
                        </a:rPr>
                        <a:t>2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+mn-lt"/>
                        </a:rPr>
                        <a:t>Rest Forcibly of ADCS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8136583"/>
                  </a:ext>
                </a:extLst>
              </a:tr>
              <a:tr h="225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+mn-lt"/>
                        </a:rPr>
                        <a:t>3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+mn-lt"/>
                        </a:rPr>
                        <a:t>Reset Forcibly of MISSION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197330"/>
                  </a:ext>
                </a:extLst>
              </a:tr>
              <a:tr h="225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+mn-lt"/>
                        </a:rPr>
                        <a:t>4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Latest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Log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+mn-lt"/>
                        </a:rPr>
                        <a:t>Requires Latest Log of OBC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8353332"/>
                  </a:ext>
                </a:extLst>
              </a:tr>
              <a:tr h="225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+mn-lt"/>
                        </a:rPr>
                        <a:t>5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Selection Log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+mn-lt"/>
                        </a:rPr>
                        <a:t>Requires Selection Log of OBC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974728"/>
                  </a:ext>
                </a:extLst>
              </a:tr>
              <a:tr h="225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+mn-lt"/>
                        </a:rPr>
                        <a:t>6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Kill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Switch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+mn-lt"/>
                        </a:rPr>
                        <a:t>Kill</a:t>
                      </a:r>
                      <a:r>
                        <a:rPr lang="ja-JP" altLang="en-US" sz="14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400" u="none" strike="noStrike" dirty="0">
                          <a:effectLst/>
                          <a:latin typeface="+mn-lt"/>
                        </a:rPr>
                        <a:t>Switch</a:t>
                      </a:r>
                      <a:r>
                        <a:rPr lang="ja-JP" altLang="en-US" sz="14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400" u="none" strike="noStrike" dirty="0">
                          <a:effectLst/>
                          <a:latin typeface="+mn-lt"/>
                        </a:rPr>
                        <a:t>turns</a:t>
                      </a:r>
                      <a:r>
                        <a:rPr lang="ja-JP" altLang="en-US" sz="14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400" u="none" strike="noStrike" dirty="0">
                          <a:effectLst/>
                          <a:latin typeface="+mn-lt"/>
                        </a:rPr>
                        <a:t>ON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2362992"/>
                  </a:ext>
                </a:extLst>
              </a:tr>
              <a:tr h="225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+mn-lt"/>
                        </a:rPr>
                        <a:t>7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Control 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Attitude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  <a:latin typeface="+mn-lt"/>
                        </a:rPr>
                        <a:t>Taking</a:t>
                      </a:r>
                      <a:r>
                        <a:rPr lang="zh-CN" altLang="en-US" sz="14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zh-CN" sz="1400" u="none" strike="noStrike" dirty="0">
                          <a:effectLst/>
                          <a:latin typeface="+mn-lt"/>
                        </a:rPr>
                        <a:t>Photo(</a:t>
                      </a:r>
                      <a:r>
                        <a:rPr lang="en-US" altLang="ja-JP" sz="1400" u="none" strike="noStrike" dirty="0">
                          <a:effectLst/>
                          <a:latin typeface="+mn-lt"/>
                        </a:rPr>
                        <a:t>Low</a:t>
                      </a:r>
                      <a:r>
                        <a:rPr lang="ja-JP" altLang="en-US" sz="14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400" u="none" strike="noStrike" dirty="0">
                          <a:effectLst/>
                          <a:latin typeface="+mn-lt"/>
                        </a:rPr>
                        <a:t>Image</a:t>
                      </a:r>
                      <a:r>
                        <a:rPr lang="ja-JP" altLang="en-US" sz="14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400" u="none" strike="noStrike" dirty="0">
                          <a:effectLst/>
                          <a:latin typeface="+mn-lt"/>
                        </a:rPr>
                        <a:t>Quality</a:t>
                      </a:r>
                      <a:r>
                        <a:rPr lang="en-US" altLang="zh-CN" sz="1400" u="none" strike="noStrike" dirty="0">
                          <a:effectLst/>
                          <a:latin typeface="+mn-lt"/>
                        </a:rPr>
                        <a:t>)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4865447"/>
                  </a:ext>
                </a:extLst>
              </a:tr>
              <a:tr h="225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+mn-lt"/>
                        </a:rPr>
                        <a:t>8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  <a:latin typeface="+mn-lt"/>
                        </a:rPr>
                        <a:t>Taking</a:t>
                      </a:r>
                      <a:r>
                        <a:rPr lang="zh-CN" altLang="en-US" sz="14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zh-CN" sz="1400" u="none" strike="noStrike" dirty="0">
                          <a:effectLst/>
                          <a:latin typeface="+mn-lt"/>
                        </a:rPr>
                        <a:t>Photo(High Image Quality)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9538117"/>
                  </a:ext>
                </a:extLst>
              </a:tr>
              <a:tr h="225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+mn-lt"/>
                        </a:rPr>
                        <a:t>9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Reset Camera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5473989"/>
                  </a:ext>
                </a:extLst>
              </a:tr>
              <a:tr h="19545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+mn-lt"/>
                        </a:rPr>
                        <a:t>10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Starting Stabilization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9442572"/>
                  </a:ext>
                </a:extLst>
              </a:tr>
              <a:tr h="225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+mn-lt"/>
                        </a:rPr>
                        <a:t>11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Starting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Three-axis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3735232"/>
                  </a:ext>
                </a:extLst>
              </a:tr>
              <a:tr h="225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+mn-lt"/>
                        </a:rPr>
                        <a:t>12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Updating TLE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7201351"/>
                  </a:ext>
                </a:extLst>
              </a:tr>
              <a:tr h="225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+mn-lt"/>
                        </a:rPr>
                        <a:t>13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Setting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Stabilization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6069696"/>
                  </a:ext>
                </a:extLst>
              </a:tr>
              <a:tr h="225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+mn-lt"/>
                        </a:rPr>
                        <a:t>14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Setting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Three-axis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8160807"/>
                  </a:ext>
                </a:extLst>
              </a:tr>
              <a:tr h="225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+mn-lt"/>
                        </a:rPr>
                        <a:t>15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+mn-lt"/>
                        </a:rPr>
                        <a:t>Data</a:t>
                      </a:r>
                      <a:r>
                        <a:rPr lang="ja-JP" altLang="en-US" sz="14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400" u="none" strike="noStrike" dirty="0">
                          <a:effectLst/>
                          <a:latin typeface="+mn-lt"/>
                        </a:rPr>
                        <a:t>Downlink(Sensor)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9199606"/>
                  </a:ext>
                </a:extLst>
              </a:tr>
              <a:tr h="225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+mn-lt"/>
                        </a:rPr>
                        <a:t>16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+mn-lt"/>
                        </a:rPr>
                        <a:t>Data</a:t>
                      </a:r>
                      <a:r>
                        <a:rPr lang="ja-JP" altLang="en-US" sz="14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400" u="none" strike="noStrike" dirty="0">
                          <a:effectLst/>
                          <a:latin typeface="+mn-lt"/>
                        </a:rPr>
                        <a:t>Downlink(Camera)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824084"/>
                  </a:ext>
                </a:extLst>
              </a:tr>
              <a:tr h="225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+mn-lt"/>
                        </a:rPr>
                        <a:t>17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Getting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Photo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Information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761622"/>
                  </a:ext>
                </a:extLst>
              </a:tr>
              <a:tr h="225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+mn-lt"/>
                        </a:rPr>
                        <a:t>18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Next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Unit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9382045"/>
                  </a:ext>
                </a:extLst>
              </a:tr>
              <a:tr h="225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+mn-lt"/>
                        </a:rPr>
                        <a:t>19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Whisker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Taking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Photo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8257694"/>
                  </a:ext>
                </a:extLst>
              </a:tr>
              <a:tr h="225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+mn-lt"/>
                        </a:rPr>
                        <a:t>20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Reset Camera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3167939"/>
                  </a:ext>
                </a:extLst>
              </a:tr>
              <a:tr h="225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+mn-lt"/>
                        </a:rPr>
                        <a:t>21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+mn-lt"/>
                        </a:rPr>
                        <a:t>Data</a:t>
                      </a:r>
                      <a:r>
                        <a:rPr lang="ja-JP" altLang="en-US" sz="14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400" u="none" strike="noStrike" dirty="0">
                          <a:effectLst/>
                          <a:latin typeface="+mn-lt"/>
                        </a:rPr>
                        <a:t>Downlink(Sensor)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9198279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+mn-lt"/>
                        </a:rPr>
                        <a:t>22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Getting Photo Information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5176272"/>
                  </a:ext>
                </a:extLst>
              </a:tr>
              <a:tr h="193347">
                <a:tc vMerge="1">
                  <a:txBody>
                    <a:bodyPr/>
                    <a:lstStyle/>
                    <a:p>
                      <a:pPr algn="r" fontAlgn="ctr"/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8722077"/>
                  </a:ext>
                </a:extLst>
              </a:tr>
              <a:tr h="225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+mn-lt"/>
                        </a:rPr>
                        <a:t>23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+mn-lt"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Next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Unit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3923141"/>
                  </a:ext>
                </a:extLst>
              </a:tr>
            </a:tbl>
          </a:graphicData>
        </a:graphic>
      </p:graphicFrame>
      <p:sp>
        <p:nvSpPr>
          <p:cNvPr id="4" name="タイトル 1">
            <a:extLst>
              <a:ext uri="{FF2B5EF4-FFF2-40B4-BE49-F238E27FC236}">
                <a16:creationId xmlns:a16="http://schemas.microsoft.com/office/drawing/2014/main" id="{4B3EC639-4F85-448E-9716-E6EF291C9305}"/>
              </a:ext>
            </a:extLst>
          </p:cNvPr>
          <p:cNvSpPr txBox="1">
            <a:spLocks/>
          </p:cNvSpPr>
          <p:nvPr/>
        </p:nvSpPr>
        <p:spPr>
          <a:xfrm>
            <a:off x="347296" y="130665"/>
            <a:ext cx="7886700" cy="70938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/>
              <a:t>CF Command Format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1433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4434</TotalTime>
  <Words>317</Words>
  <Application>Microsoft Office PowerPoint</Application>
  <PresentationFormat>画面に合わせる (4:3)</PresentationFormat>
  <Paragraphs>202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等线</vt:lpstr>
      <vt:lpstr>ＭＳ 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FUTABA Communication Plan</vt:lpstr>
      <vt:lpstr>CW Beacon Format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FUTABA Uplink and Downlink Communication Plan</dc:title>
  <dc:creator>大谷將壽</dc:creator>
  <cp:lastModifiedBy>大谷將壽</cp:lastModifiedBy>
  <cp:revision>54</cp:revision>
  <dcterms:created xsi:type="dcterms:W3CDTF">2018-12-21T13:17:57Z</dcterms:created>
  <dcterms:modified xsi:type="dcterms:W3CDTF">2020-02-17T07:13:35Z</dcterms:modified>
</cp:coreProperties>
</file>